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7" r:id="rId6"/>
    <p:sldId id="268" r:id="rId7"/>
    <p:sldId id="259" r:id="rId8"/>
    <p:sldId id="276" r:id="rId9"/>
    <p:sldId id="280" r:id="rId10"/>
    <p:sldId id="275" r:id="rId11"/>
    <p:sldId id="284" r:id="rId12"/>
    <p:sldId id="283" r:id="rId13"/>
    <p:sldId id="282" r:id="rId14"/>
    <p:sldId id="285" r:id="rId15"/>
    <p:sldId id="299" r:id="rId16"/>
    <p:sldId id="287" r:id="rId17"/>
    <p:sldId id="296" r:id="rId18"/>
    <p:sldId id="288" r:id="rId19"/>
    <p:sldId id="297" r:id="rId20"/>
    <p:sldId id="272" r:id="rId21"/>
    <p:sldId id="298" r:id="rId22"/>
    <p:sldId id="290" r:id="rId23"/>
    <p:sldId id="291" r:id="rId24"/>
    <p:sldId id="271" r:id="rId25"/>
    <p:sldId id="292" r:id="rId26"/>
    <p:sldId id="293" r:id="rId27"/>
    <p:sldId id="294" r:id="rId28"/>
    <p:sldId id="295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F7F7F"/>
    <a:srgbClr val="336699"/>
    <a:srgbClr val="A6A6A6"/>
    <a:srgbClr val="CC9900"/>
    <a:srgbClr val="FFCC66"/>
    <a:srgbClr val="385794"/>
    <a:srgbClr val="0099CC"/>
    <a:srgbClr val="3399FF"/>
    <a:srgbClr val="CE2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56" y="102"/>
      </p:cViewPr>
      <p:guideLst>
        <p:guide orient="horz" pos="2424"/>
        <p:guide pos="3840"/>
        <p:guide pos="192"/>
        <p:guide pos="7512"/>
        <p:guide orient="horz" pos="216"/>
        <p:guide orient="horz" pos="4032"/>
        <p:guide orient="horz" pos="6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Increase Provider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Provider Pool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404040"/>
              </a:solidFill>
            </a:ln>
            <a:effectLst/>
            <a:sp3d>
              <a:contourClr>
                <a:srgbClr val="40404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6-47CB-A612-BF3E2CB52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614655"/>
        <c:axId val="1744615487"/>
      </c:barChart>
      <c:catAx>
        <c:axId val="174461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615487"/>
        <c:crosses val="autoZero"/>
        <c:auto val="1"/>
        <c:lblAlgn val="ctr"/>
        <c:lblOffset val="100"/>
        <c:noMultiLvlLbl val="0"/>
      </c:catAx>
      <c:valAx>
        <c:axId val="174461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C9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61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8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rgbClr val="33669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rgbClr val="404040"/>
                </a:solidFill>
              </a:rPr>
              <a:t>Implement advocacy mentorship program</a:t>
            </a:r>
          </a:p>
        </c:rich>
      </c:tx>
      <c:layout>
        <c:manualLayout>
          <c:xMode val="edge"/>
          <c:yMode val="edge"/>
          <c:x val="0.12377619005560854"/>
          <c:y val="1.62491640849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mentors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9-4811-A7C9-510712F0F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mentees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D-4001-B41A-DCD07E401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Community employment 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individuals community-employed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70</c:v>
                </c:pt>
                <c:pt idx="2">
                  <c:v>81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3-4043-A72C-040C3AB76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UIR Training &amp; Connections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late MUIs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3-4043-A72C-040C3AB76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late UIs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4-4F32-9D94-D1DE5185E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Number of late notifications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rgbClr val="7F7F7F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4-4F32-9D94-D1DE5185E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600" baseline="0" dirty="0">
                <a:solidFill>
                  <a:schemeClr val="bg1"/>
                </a:solidFill>
              </a:rPr>
              <a:t>Increase engagement; Determine ways to incentivize staff</a:t>
            </a: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Turnover rate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6.4500000000000002E-2</c:v>
                </c:pt>
                <c:pt idx="1">
                  <c:v>1.4999999999999999E-2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7-492E-B11D-DD25E0F90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600" baseline="0" dirty="0">
                <a:solidFill>
                  <a:schemeClr val="bg1"/>
                </a:solidFill>
              </a:rPr>
              <a:t>Host monthly informational sessions for staff</a:t>
            </a:r>
            <a:endParaRPr lang="en-US" sz="2800" baseline="0" dirty="0">
              <a:solidFill>
                <a:schemeClr val="bg1"/>
              </a:solidFill>
            </a:endParaRP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sessions offered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7-492E-B11D-DD25E0F90D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9-4408-8A46-71E35CD34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4891292690232"/>
          <c:y val="0.51845666207197738"/>
          <c:w val="0.79970875652900253"/>
          <c:h val="0.320798375595376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trainings offered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5EF-B215-51FCD52AE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staff trained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7-44A9-B1B3-054FCB01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1817295"/>
        <c:axId val="1901817711"/>
      </c:barChart>
      <c:catAx>
        <c:axId val="19018172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8172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Technology Training &amp; Engagement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Basic computer training for staff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7F7F7F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0-48F1-BDDF-667092DD4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17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0-48F1-BDDF-667092DD4D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Talk-to-type options explored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0-48F1-BDDF-667092DD4D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Number of items added to Lending Library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E0-48F1-BDDF-667092DD4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00703"/>
        <c:axId val="2078502783"/>
      </c:barChart>
      <c:catAx>
        <c:axId val="20785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2783"/>
        <c:crosses val="autoZero"/>
        <c:auto val="1"/>
        <c:lblAlgn val="ctr"/>
        <c:lblOffset val="100"/>
        <c:noMultiLvlLbl val="0"/>
      </c:catAx>
      <c:valAx>
        <c:axId val="207850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4891292690232"/>
          <c:y val="0.51845666207197738"/>
          <c:w val="0.79970875652900253"/>
          <c:h val="0.320798375595376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trainings offered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9-45EF-B215-51FCD52AE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staff trained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7-44A9-B1B3-054FCB01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1817295"/>
        <c:axId val="1901817711"/>
      </c:barChart>
      <c:catAx>
        <c:axId val="19018172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8172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Continue meeting with newly certified providers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providers met with prior to delivering supports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404040"/>
              </a:solidFill>
            </a:ln>
            <a:effectLst/>
            <a:sp3d>
              <a:contourClr>
                <a:srgbClr val="40404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6-47CB-A612-BF3E2CB52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614655"/>
        <c:axId val="1744615487"/>
      </c:barChart>
      <c:catAx>
        <c:axId val="174461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615487"/>
        <c:crosses val="autoZero"/>
        <c:auto val="1"/>
        <c:lblAlgn val="ctr"/>
        <c:lblOffset val="100"/>
        <c:noMultiLvlLbl val="0"/>
      </c:catAx>
      <c:valAx>
        <c:axId val="174461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7F7F7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61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8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rgbClr val="33669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 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988857201622823E-2"/>
          <c:y val="0.14773926715751196"/>
          <c:w val="0.91484575812285229"/>
          <c:h val="0.39594166416066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Replace windows in Graf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5-44E3-A158-17667C353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Replace fire panel and accessories in Residential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5-44E3-A158-17667C3534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Replace exterior doors &amp; badge doors in Residential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5-44E3-A158-17667C3534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Complete Parking Lot project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5-44E3-A158-17667C353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065743"/>
        <c:axId val="1877066159"/>
      </c:barChart>
      <c:catAx>
        <c:axId val="187706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066159"/>
        <c:crosses val="autoZero"/>
        <c:auto val="1"/>
        <c:lblAlgn val="ctr"/>
        <c:lblOffset val="100"/>
        <c:noMultiLvlLbl val="0"/>
      </c:catAx>
      <c:valAx>
        <c:axId val="187706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06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4696814607843035E-2"/>
          <c:y val="0.64178385149573713"/>
          <c:w val="0.82078203448422493"/>
          <c:h val="0.15943280658550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Meet with stakeholders for collaborative planning to work together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collaborative events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ADF-A3FF-91EAA21D8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Explore alternative platforms for engagement of stakeholders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platforms explored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ADF-A3FF-91EAA21D8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Identify events to participate in or host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events hosted in participated in outside of City of Findlay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ADF-A3FF-91EAA21D8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Expand outside of Findlay, within 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Hancock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events hosted or participated in outside of the City of Findlay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ADF-A3FF-91EAA21D8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81189233099501E-2"/>
          <c:y val="3.9609619835544944E-2"/>
          <c:w val="0.85875450595293501"/>
          <c:h val="0.92078076032891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Expand assistive technology opportunities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people using assistive technology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7F7F7F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21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FAE-A8C9-86E0C2CCE3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hours authorized</c:v>
                </c:pt>
              </c:strCache>
            </c:strRef>
          </c:tx>
          <c:spPr>
            <a:solidFill>
              <a:srgbClr val="3857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167</c:v>
                </c:pt>
                <c:pt idx="1">
                  <c:v>229</c:v>
                </c:pt>
                <c:pt idx="2">
                  <c:v>182</c:v>
                </c:pt>
                <c:pt idx="3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97-4FAE-A8C9-86E0C2CCE3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Number of trials at the Smart House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97-4FAE-A8C9-86E0C2CCE3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Number of people transitioning to assistive technology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C-4B40-A2CD-C169181F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00703"/>
        <c:axId val="2078502783"/>
      </c:barChart>
      <c:catAx>
        <c:axId val="20785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2783"/>
        <c:crosses val="autoZero"/>
        <c:auto val="1"/>
        <c:lblAlgn val="ctr"/>
        <c:lblOffset val="100"/>
        <c:noMultiLvlLbl val="0"/>
      </c:catAx>
      <c:valAx>
        <c:axId val="207850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1"/>
                </a:solidFill>
              </a:rPr>
              <a:t>Expand on Volunteer Opportunities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number of volunteering opportunities to a minimum of 20 in 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ADF-A3FF-91EAA21D8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50" baseline="0" dirty="0">
                <a:solidFill>
                  <a:schemeClr val="bg1"/>
                </a:solidFill>
              </a:rPr>
              <a:t>Reduce wait list &amp; consider most integrated settings appropriate to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Decrease number on wait list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7F7F7F"/>
              </a:solidFill>
            </a:ln>
            <a:effectLst/>
            <a:sp3d>
              <a:contourClr>
                <a:srgbClr val="7F7F7F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FAE-A8C9-86E0C2CCE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00703"/>
        <c:axId val="2078502783"/>
      </c:barChart>
      <c:catAx>
        <c:axId val="20785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2783"/>
        <c:crosses val="autoZero"/>
        <c:auto val="1"/>
        <c:lblAlgn val="ctr"/>
        <c:lblOffset val="100"/>
        <c:noMultiLvlLbl val="0"/>
      </c:catAx>
      <c:valAx>
        <c:axId val="207850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50" baseline="0" dirty="0">
                <a:solidFill>
                  <a:schemeClr val="bg1"/>
                </a:solidFill>
              </a:rPr>
              <a:t>Implement human sexuality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people participating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7F7F7F"/>
              </a:solidFill>
            </a:ln>
            <a:effectLst/>
            <a:sp3d>
              <a:contourClr>
                <a:srgbClr val="7F7F7F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FAE-A8C9-86E0C2CCE3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sexual abuse allegations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5-4618-881D-55A730EE65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Number of peer-to-peer sexual abuse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5-4618-881D-55A730EE6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00703"/>
        <c:axId val="2078502783"/>
      </c:barChart>
      <c:catAx>
        <c:axId val="20785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2783"/>
        <c:crosses val="autoZero"/>
        <c:auto val="1"/>
        <c:lblAlgn val="ctr"/>
        <c:lblOffset val="100"/>
        <c:noMultiLvlLbl val="0"/>
      </c:catAx>
      <c:valAx>
        <c:axId val="207850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50" baseline="0" dirty="0">
                <a:solidFill>
                  <a:schemeClr val="bg1"/>
                </a:solidFill>
              </a:rPr>
              <a:t>Develop &amp; introduce programs for children &amp; families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programs developed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rgbClr val="7F7F7F"/>
              </a:solidFill>
            </a:ln>
            <a:effectLst/>
            <a:sp3d>
              <a:contourClr>
                <a:srgbClr val="7F7F7F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FAE-A8C9-86E0C2CCE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00703"/>
        <c:axId val="2078502783"/>
      </c:barChart>
      <c:catAx>
        <c:axId val="20785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2783"/>
        <c:crosses val="autoZero"/>
        <c:auto val="1"/>
        <c:lblAlgn val="ctr"/>
        <c:lblOffset val="100"/>
        <c:noMultiLvlLbl val="0"/>
      </c:catAx>
      <c:valAx>
        <c:axId val="207850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tx1"/>
                </a:solidFill>
              </a:rPr>
              <a:t>Improve internal &amp; external education on  transition services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trainings/meetings offered about transition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6-4449-A66C-E1E4B12AD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tx1"/>
                </a:solidFill>
              </a:rPr>
              <a:t>Project LIFE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endParaRPr lang="en-US" sz="280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interns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6-4449-A66C-E1E4B12AD8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work experiences added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6-413D-B62F-63B1DEF00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rgbClr val="404040"/>
                </a:solidFill>
              </a:rPr>
              <a:t>Promote &amp; implement self-advocacy in local schools</a:t>
            </a:r>
          </a:p>
        </c:rich>
      </c:tx>
      <c:layout>
        <c:manualLayout>
          <c:xMode val="edge"/>
          <c:yMode val="edge"/>
          <c:x val="0.12377619005560854"/>
          <c:y val="1.62491640849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schools participating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9-4811-A7C9-510712F0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17295"/>
        <c:axId val="1901817711"/>
      </c:barChart>
      <c:catAx>
        <c:axId val="19018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711"/>
        <c:crosses val="autoZero"/>
        <c:auto val="1"/>
        <c:lblAlgn val="ctr"/>
        <c:lblOffset val="100"/>
        <c:noMultiLvlLbl val="0"/>
      </c:catAx>
      <c:valAx>
        <c:axId val="190181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1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4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5DE61D-30EF-4C9B-8D44-E691F3239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B3DF-723E-432F-969B-97B388C9E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EEDC24-AEF3-4156-91F4-FB474A5F24DB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C936-9EF8-46A3-B2D4-DE8362A54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7898E-02B9-4C24-8F47-60A833CD36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23B91B-56FA-44FF-A036-17B4166BA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3023A0-2B54-4E79-AA20-143385AB9A6C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48DEA9-6F4F-4540-9E5D-C6F39079A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5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8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7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76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0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3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32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98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07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73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7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8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8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5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9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0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AFCD-CC86-4465-AD95-85D2B93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07509-85B2-495C-82A8-989CA986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0AA9-8E90-484A-ADD9-31AA1A5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E9EE-6889-428D-B6A1-8BAC3E3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D2A5-6CD9-436C-958A-CC73AA3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F3C5-5D77-43F9-92A6-DE0777B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4FB46-0511-4A20-A9DA-85B06B5DF611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83AD1-0683-4B68-832E-79E5AC88DF1C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619BB-9A09-40D9-A9F1-A026ABABCFBF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129C65-954E-43EB-9F6A-C97D1F5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9F7F1-EEC7-46BD-A1BF-A84E2080AB06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97E84-B24C-45E1-B5E2-2055DC460E2B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6CD30-C1F7-4F1C-A2BE-296375984BEE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BA262D7-A96F-4408-8F02-4886014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309FA6-F672-455E-955D-B63C2E15B767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59117-0F16-48ED-9718-C5D09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745ED-7A57-4683-810C-5E500392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B1BF-AD50-4239-805D-33B3AEE52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9871-3CD6-4A1B-A275-2552C7EB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1636-41B2-41A0-9EEE-E0104F88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70207C-E81D-4E79-9654-07E51237B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rgbClr val="CC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C300DA-4EC9-46EA-916D-25BEDAE0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rgbClr val="CC99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111C5-A78D-479B-8C31-7C75D5475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331338"/>
            <a:ext cx="11471060" cy="6262983"/>
          </a:xfrm>
          <a:prstGeom prst="rect">
            <a:avLst/>
          </a:prstGeom>
          <a:noFill/>
          <a:ln>
            <a:solidFill>
              <a:srgbClr val="CE2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7CD1A-2477-48CA-8693-2133EA1C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8133" y="1065938"/>
            <a:ext cx="5451268" cy="4793781"/>
            <a:chOff x="4228977" y="2025821"/>
            <a:chExt cx="3749147" cy="3761302"/>
          </a:xfrm>
          <a:solidFill>
            <a:srgbClr val="4040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397793" y="2127291"/>
              <a:ext cx="3318895" cy="3373650"/>
            </a:xfrm>
            <a:prstGeom prst="roundRect">
              <a:avLst>
                <a:gd name="adj" fmla="val 110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228977" y="2025821"/>
              <a:ext cx="3749147" cy="3761302"/>
            </a:xfrm>
            <a:prstGeom prst="roundRect">
              <a:avLst>
                <a:gd name="adj" fmla="val 110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3443502" y="2457752"/>
            <a:ext cx="64757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Blanchard Valley Center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C445D-99BF-4BD6-A87A-9AB46C82F7C1}"/>
              </a:ext>
            </a:extLst>
          </p:cNvPr>
          <p:cNvSpPr txBox="1"/>
          <p:nvPr/>
        </p:nvSpPr>
        <p:spPr>
          <a:xfrm>
            <a:off x="3188374" y="3220479"/>
            <a:ext cx="67989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- Hancock County Board of Developmental Disabilities-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457E54-1FC4-4040-9DF5-1D27FD6BB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FF3AA5-65B8-4250-9FA5-E730BA5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7D13B-1C32-4F9A-B5A1-4210007F4B5D}"/>
              </a:ext>
            </a:extLst>
          </p:cNvPr>
          <p:cNvSpPr txBox="1"/>
          <p:nvPr/>
        </p:nvSpPr>
        <p:spPr>
          <a:xfrm>
            <a:off x="3092280" y="3798353"/>
            <a:ext cx="64757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2022 Strategic Planning Quarterly Metrics</a:t>
            </a:r>
          </a:p>
        </p:txBody>
      </p:sp>
      <p:pic>
        <p:nvPicPr>
          <p:cNvPr id="1026" name="Picture 2" descr="Blanchard Valley Center – Hancock County Board of Developmental Disabilities">
            <a:extLst>
              <a:ext uri="{FF2B5EF4-FFF2-40B4-BE49-F238E27FC236}">
                <a16:creationId xmlns:a16="http://schemas.microsoft.com/office/drawing/2014/main" id="{49239313-A494-411D-89B1-A6566F07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1" y="461714"/>
            <a:ext cx="4683693" cy="8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690" y="1342416"/>
            <a:ext cx="10632332" cy="544429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82"/>
            <a:ext cx="10515600" cy="1495794"/>
          </a:xfrm>
        </p:spPr>
        <p:txBody>
          <a:bodyPr/>
          <a:lstStyle/>
          <a:p>
            <a:r>
              <a:rPr lang="en-US" dirty="0"/>
              <a:t>Evaluate current programs for gaps &amp; necessity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6058731"/>
            <a:ext cx="1941274" cy="72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8" y="895761"/>
            <a:ext cx="1554682" cy="1691991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F765D2-E066-4B72-8C5F-8F0AC0B7B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452019"/>
              </p:ext>
            </p:extLst>
          </p:nvPr>
        </p:nvGraphicFramePr>
        <p:xfrm>
          <a:off x="3062970" y="1687232"/>
          <a:ext cx="7676365" cy="46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893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1D706E-E15A-45F0-9055-C455145F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4194" y="1611731"/>
            <a:ext cx="9382855" cy="4797458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Expand &amp; develop transition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684970"/>
            <a:ext cx="2937970" cy="1101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14" y="1099917"/>
            <a:ext cx="2469780" cy="268790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D8BB9C-D782-4143-908C-F13FC3358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916593"/>
              </p:ext>
            </p:extLst>
          </p:nvPr>
        </p:nvGraphicFramePr>
        <p:xfrm>
          <a:off x="3368769" y="1536230"/>
          <a:ext cx="812932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390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1D706E-E15A-45F0-9055-C455145F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4194" y="1611731"/>
            <a:ext cx="9382855" cy="4797458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Expand &amp; develop transition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684970"/>
            <a:ext cx="2937970" cy="1101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14" y="1099917"/>
            <a:ext cx="2469780" cy="268790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D8BB9C-D782-4143-908C-F13FC3358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356847"/>
              </p:ext>
            </p:extLst>
          </p:nvPr>
        </p:nvGraphicFramePr>
        <p:xfrm>
          <a:off x="3368769" y="1536230"/>
          <a:ext cx="812932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62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28B89D6-D457-43D1-99F9-B86C564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2777" y="1225685"/>
            <a:ext cx="10144810" cy="5498058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475"/>
            <a:ext cx="10515600" cy="498598"/>
          </a:xfrm>
        </p:spPr>
        <p:txBody>
          <a:bodyPr/>
          <a:lstStyle/>
          <a:p>
            <a:r>
              <a:rPr lang="en-US" dirty="0"/>
              <a:t>Self-Advocacy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962239"/>
            <a:ext cx="2198588" cy="82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7" y="697515"/>
            <a:ext cx="1793940" cy="195237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AC8DDB-460C-471C-B011-765416D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943720"/>
              </p:ext>
            </p:extLst>
          </p:nvPr>
        </p:nvGraphicFramePr>
        <p:xfrm>
          <a:off x="2939143" y="1536230"/>
          <a:ext cx="832290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307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28B89D6-D457-43D1-99F9-B86C564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2777" y="1225685"/>
            <a:ext cx="10144810" cy="5498058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Self-Advocacy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962239"/>
            <a:ext cx="2198588" cy="82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7" y="697515"/>
            <a:ext cx="1793940" cy="195237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AC8DDB-460C-471C-B011-765416D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193515"/>
              </p:ext>
            </p:extLst>
          </p:nvPr>
        </p:nvGraphicFramePr>
        <p:xfrm>
          <a:off x="2939143" y="1536230"/>
          <a:ext cx="832290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807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2882" y="1319803"/>
            <a:ext cx="10143868" cy="4695815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88"/>
            <a:ext cx="10515600" cy="997196"/>
          </a:xfrm>
        </p:spPr>
        <p:txBody>
          <a:bodyPr/>
          <a:lstStyle/>
          <a:p>
            <a:r>
              <a:rPr lang="en-US" dirty="0"/>
              <a:t>Increase the number of individuals of working age community employed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5319269"/>
            <a:ext cx="2550674" cy="956502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3CF24F1-DA69-4240-831D-F05EE63F2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257050"/>
              </p:ext>
            </p:extLst>
          </p:nvPr>
        </p:nvGraphicFramePr>
        <p:xfrm>
          <a:off x="2947481" y="1400783"/>
          <a:ext cx="8210145" cy="447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704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2882" y="1319803"/>
            <a:ext cx="10143868" cy="4695815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88"/>
            <a:ext cx="10515600" cy="498598"/>
          </a:xfrm>
        </p:spPr>
        <p:txBody>
          <a:bodyPr/>
          <a:lstStyle/>
          <a:p>
            <a:r>
              <a:rPr lang="en-US" dirty="0"/>
              <a:t>MUI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5319269"/>
            <a:ext cx="2550674" cy="956502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3CF24F1-DA69-4240-831D-F05EE63F2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69682"/>
              </p:ext>
            </p:extLst>
          </p:nvPr>
        </p:nvGraphicFramePr>
        <p:xfrm>
          <a:off x="2947481" y="1400783"/>
          <a:ext cx="8210145" cy="447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694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119" y="1317289"/>
            <a:ext cx="11177081" cy="464495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Staff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5962239"/>
            <a:ext cx="2384252" cy="89409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75A0D6-04D7-43D2-A50A-1D3D8D515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429773"/>
              </p:ext>
            </p:extLst>
          </p:nvPr>
        </p:nvGraphicFramePr>
        <p:xfrm>
          <a:off x="2286000" y="1317290"/>
          <a:ext cx="8657617" cy="453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83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119" y="1317289"/>
            <a:ext cx="11177081" cy="464495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Staff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5962239"/>
            <a:ext cx="2384252" cy="89409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75A0D6-04D7-43D2-A50A-1D3D8D515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176651"/>
              </p:ext>
            </p:extLst>
          </p:nvPr>
        </p:nvGraphicFramePr>
        <p:xfrm>
          <a:off x="2286000" y="1317290"/>
          <a:ext cx="8657617" cy="453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340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95" y="1438183"/>
            <a:ext cx="10087582" cy="5052306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33" y="5962239"/>
            <a:ext cx="1975638" cy="740864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" y="124661"/>
            <a:ext cx="1896947" cy="16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3349EF-F110-4286-A1CA-6C6DF07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08148"/>
              </p:ext>
            </p:extLst>
          </p:nvPr>
        </p:nvGraphicFramePr>
        <p:xfrm>
          <a:off x="1849339" y="-78562"/>
          <a:ext cx="898835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B289DC-179F-41B7-A00B-7AA62B00E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385755"/>
              </p:ext>
            </p:extLst>
          </p:nvPr>
        </p:nvGraphicFramePr>
        <p:xfrm>
          <a:off x="1924804" y="1715891"/>
          <a:ext cx="8352751" cy="46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456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4F32DC-62C7-450B-97AE-A1ECBB36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Blanchard Valley Center provides resources and supports that empower people with DD to live lives with meaning and purpose.</a:t>
            </a:r>
            <a:endParaRPr lang="en-UG" sz="440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BAC99C6-F15F-435D-8F87-6575783D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rgbClr val="FFC000"/>
                </a:solidFill>
              </a:rPr>
              <a:t>Mission Statement</a:t>
            </a:r>
            <a:endParaRPr lang="en-UG" sz="4000" dirty="0">
              <a:solidFill>
                <a:srgbClr val="FFC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9A243-718E-4D05-927C-D1EBB7A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314" y="6553690"/>
            <a:ext cx="112848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D50806-BABF-4915-9689-3B9956D1C75C}" type="slidenum">
              <a:rPr lang="en-US" sz="1050"/>
              <a:pPr>
                <a:spcAft>
                  <a:spcPts val="600"/>
                </a:spcAft>
              </a:pPr>
              <a:t>2</a:t>
            </a:fld>
            <a:endParaRPr lang="en-US" sz="1050"/>
          </a:p>
        </p:txBody>
      </p:sp>
      <p:pic>
        <p:nvPicPr>
          <p:cNvPr id="9" name="Picture 2" descr="Blanchard Valley Center – Hancock County Board of Developmental Disabilities">
            <a:extLst>
              <a:ext uri="{FF2B5EF4-FFF2-40B4-BE49-F238E27FC236}">
                <a16:creationId xmlns:a16="http://schemas.microsoft.com/office/drawing/2014/main" id="{E9BCE810-3C4B-4DEE-8357-C4C78F12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" y="5460717"/>
            <a:ext cx="4683693" cy="8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6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95" y="1438183"/>
            <a:ext cx="10087582" cy="5052306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Capital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38" y="6050603"/>
            <a:ext cx="2148612" cy="805729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" y="124661"/>
            <a:ext cx="1896947" cy="16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3349EF-F110-4286-A1CA-6C6DF07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731198"/>
              </p:ext>
            </p:extLst>
          </p:nvPr>
        </p:nvGraphicFramePr>
        <p:xfrm>
          <a:off x="1786674" y="772037"/>
          <a:ext cx="8988356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58CBC0-64DA-42D0-8250-28108679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486942"/>
              </p:ext>
            </p:extLst>
          </p:nvPr>
        </p:nvGraphicFramePr>
        <p:xfrm>
          <a:off x="1491627" y="1775596"/>
          <a:ext cx="8913699" cy="508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909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5688" y="1502454"/>
            <a:ext cx="9433643" cy="472324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997196"/>
          </a:xfrm>
        </p:spPr>
        <p:txBody>
          <a:bodyPr/>
          <a:lstStyle/>
          <a:p>
            <a:r>
              <a:rPr lang="en-US" dirty="0"/>
              <a:t>Ensure stakeholders are knowledgeable &amp; engaged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6088453"/>
            <a:ext cx="2047681" cy="767880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6" y="1233268"/>
            <a:ext cx="1889409" cy="16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959307-D24F-4B06-AFCB-2AB96E660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610857"/>
              </p:ext>
            </p:extLst>
          </p:nvPr>
        </p:nvGraphicFramePr>
        <p:xfrm>
          <a:off x="3078944" y="1536230"/>
          <a:ext cx="7455317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6317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644" y="1502454"/>
            <a:ext cx="9750687" cy="472324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997196"/>
          </a:xfrm>
        </p:spPr>
        <p:txBody>
          <a:bodyPr/>
          <a:lstStyle/>
          <a:p>
            <a:r>
              <a:rPr lang="en-US" dirty="0"/>
              <a:t>Ensure stakeholders are knowledgeable &amp; engaged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6088453"/>
            <a:ext cx="2047681" cy="767880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6" y="1233268"/>
            <a:ext cx="1450293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959307-D24F-4B06-AFCB-2AB96E660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101132"/>
              </p:ext>
            </p:extLst>
          </p:nvPr>
        </p:nvGraphicFramePr>
        <p:xfrm>
          <a:off x="2539088" y="1536230"/>
          <a:ext cx="8517688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084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1355" y="1502454"/>
            <a:ext cx="9227976" cy="472324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Increase community presence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6088453"/>
            <a:ext cx="2047681" cy="767880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6" y="1233268"/>
            <a:ext cx="1889409" cy="16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959307-D24F-4B06-AFCB-2AB96E660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749085"/>
              </p:ext>
            </p:extLst>
          </p:nvPr>
        </p:nvGraphicFramePr>
        <p:xfrm>
          <a:off x="2799184" y="1536230"/>
          <a:ext cx="8257591" cy="4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12293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1355" y="1502454"/>
            <a:ext cx="9563878" cy="472324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Increase community presence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13" y="6088042"/>
            <a:ext cx="1828037" cy="685514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6" y="1233268"/>
            <a:ext cx="1889409" cy="16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959307-D24F-4B06-AFCB-2AB96E660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895421"/>
              </p:ext>
            </p:extLst>
          </p:nvPr>
        </p:nvGraphicFramePr>
        <p:xfrm>
          <a:off x="3078945" y="1950694"/>
          <a:ext cx="7669919" cy="427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9152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1355" y="1502454"/>
            <a:ext cx="9227976" cy="472324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Increase community presence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23" name="Chart 22" descr="This is a chart. ">
            <a:extLst>
              <a:ext uri="{FF2B5EF4-FFF2-40B4-BE49-F238E27FC236}">
                <a16:creationId xmlns:a16="http://schemas.microsoft.com/office/drawing/2014/main" id="{906FB1C6-A882-4BAA-8733-7662E3996CB6}"/>
              </a:ext>
            </a:extLst>
          </p:cNvPr>
          <p:cNvGraphicFramePr/>
          <p:nvPr/>
        </p:nvGraphicFramePr>
        <p:xfrm>
          <a:off x="-528498" y="1777491"/>
          <a:ext cx="1700888" cy="160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E13DD-4F65-4F12-9AA5-525E901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6088453"/>
            <a:ext cx="2047681" cy="767880"/>
          </a:xfrm>
          <a:prstGeom prst="rect">
            <a:avLst/>
          </a:prstGeom>
        </p:spPr>
      </p:pic>
      <p:pic>
        <p:nvPicPr>
          <p:cNvPr id="1026" name="Picture 2" descr="Image result for strengthen collaboration">
            <a:extLst>
              <a:ext uri="{FF2B5EF4-FFF2-40B4-BE49-F238E27FC236}">
                <a16:creationId xmlns:a16="http://schemas.microsoft.com/office/drawing/2014/main" id="{384592CF-B707-4C26-AB29-D513DE1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6" y="1233268"/>
            <a:ext cx="1889409" cy="16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959307-D24F-4B06-AFCB-2AB96E660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378804"/>
              </p:ext>
            </p:extLst>
          </p:nvPr>
        </p:nvGraphicFramePr>
        <p:xfrm>
          <a:off x="2901820" y="1856792"/>
          <a:ext cx="8154956" cy="436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422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4F32DC-62C7-450B-97AE-A1ECBB36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/>
              <a:t>Every person with DD lives, learns, works, and plays as valued members of our community.</a:t>
            </a:r>
            <a:endParaRPr lang="en-UG" sz="4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BAC99C6-F15F-435D-8F87-6575783D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336699"/>
                </a:solidFill>
              </a:rPr>
              <a:t>Vision Statement</a:t>
            </a:r>
            <a:endParaRPr lang="en-UG" sz="4000" dirty="0">
              <a:solidFill>
                <a:srgbClr val="33669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9A243-718E-4D05-927C-D1EBB7A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D50806-BABF-4915-9689-3B9956D1C75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8" name="Picture 2" descr="Blanchard Valley Center – Hancock County Board of Developmental Disabilities">
            <a:extLst>
              <a:ext uri="{FF2B5EF4-FFF2-40B4-BE49-F238E27FC236}">
                <a16:creationId xmlns:a16="http://schemas.microsoft.com/office/drawing/2014/main" id="{D5265AC8-501E-4750-972E-2B4B487D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63" y="5938657"/>
            <a:ext cx="3981544" cy="7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5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571C6-E78B-432E-820B-E4F5E4306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6075" y="1003419"/>
            <a:ext cx="3097869" cy="5583234"/>
            <a:chOff x="839583" y="1231173"/>
            <a:chExt cx="3097869" cy="558323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17C826-C471-4169-9892-EEBF4B4D8645}"/>
                </a:ext>
              </a:extLst>
            </p:cNvPr>
            <p:cNvSpPr/>
            <p:nvPr/>
          </p:nvSpPr>
          <p:spPr>
            <a:xfrm>
              <a:off x="847666" y="4583028"/>
              <a:ext cx="3089786" cy="2154436"/>
            </a:xfrm>
            <a:prstGeom prst="rect">
              <a:avLst/>
            </a:prstGeom>
            <a:noFill/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321790F-CD39-47FB-80ED-9EBD430089D0}"/>
                </a:ext>
              </a:extLst>
            </p:cNvPr>
            <p:cNvSpPr/>
            <p:nvPr/>
          </p:nvSpPr>
          <p:spPr>
            <a:xfrm>
              <a:off x="1085850" y="1231173"/>
              <a:ext cx="2533650" cy="2605297"/>
            </a:xfrm>
            <a:prstGeom prst="roundRect">
              <a:avLst>
                <a:gd name="adj" fmla="val 50000"/>
              </a:avLst>
            </a:prstGeom>
            <a:solidFill>
              <a:srgbClr val="CC99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Strengthen &amp; develop programs and services</a:t>
              </a:r>
            </a:p>
          </p:txBody>
        </p:sp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id="{93A7AF6A-22BC-4CD2-A354-D732C3FA233C}"/>
                </a:ext>
              </a:extLst>
            </p:cNvPr>
            <p:cNvSpPr txBox="1"/>
            <p:nvPr/>
          </p:nvSpPr>
          <p:spPr>
            <a:xfrm>
              <a:off x="839583" y="4583027"/>
              <a:ext cx="3081702" cy="223138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Provider Support &amp; Engagement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Evaluate Current Programs for Gaps &amp; Necessity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Expand &amp; Develop Transition Services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Self-Advocacy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Increase the number of individuals of working age community employed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4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AE9C21-B3D7-4679-B837-F4BA7320C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1943" y="1024416"/>
            <a:ext cx="3028950" cy="5485293"/>
            <a:chOff x="4630993" y="1483001"/>
            <a:chExt cx="3028950" cy="4983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964EA2-E75F-4ACF-84AC-8F703B06F6D6}"/>
                </a:ext>
              </a:extLst>
            </p:cNvPr>
            <p:cNvSpPr/>
            <p:nvPr/>
          </p:nvSpPr>
          <p:spPr>
            <a:xfrm>
              <a:off x="4630993" y="4508849"/>
              <a:ext cx="3028950" cy="1957152"/>
            </a:xfrm>
            <a:prstGeom prst="rect">
              <a:avLst/>
            </a:prstGeom>
            <a:noFill/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5B1D1B62-74EE-4306-A194-676901404487}"/>
                </a:ext>
              </a:extLst>
            </p:cNvPr>
            <p:cNvSpPr/>
            <p:nvPr/>
          </p:nvSpPr>
          <p:spPr>
            <a:xfrm>
              <a:off x="4810026" y="1483001"/>
              <a:ext cx="2632586" cy="2366728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Strengthen internal components</a:t>
              </a:r>
            </a:p>
          </p:txBody>
        </p:sp>
        <p:sp>
          <p:nvSpPr>
            <p:cNvPr id="89" name="TextBox 47">
              <a:extLst>
                <a:ext uri="{FF2B5EF4-FFF2-40B4-BE49-F238E27FC236}">
                  <a16:creationId xmlns:a16="http://schemas.microsoft.com/office/drawing/2014/main" id="{1DD221D1-F384-4A12-B3A1-9380E515AA4D}"/>
                </a:ext>
              </a:extLst>
            </p:cNvPr>
            <p:cNvSpPr txBox="1"/>
            <p:nvPr/>
          </p:nvSpPr>
          <p:spPr>
            <a:xfrm>
              <a:off x="4798757" y="5247369"/>
              <a:ext cx="2693422" cy="67102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Retention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Technology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Capital Improvements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F24C558-0189-4057-9F4E-DF71D7873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8892" y="1036872"/>
            <a:ext cx="3028950" cy="5472837"/>
            <a:chOff x="4608674" y="1172988"/>
            <a:chExt cx="3028950" cy="547283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27A7180-F4B1-4428-920C-21FEF63F28E6}"/>
                </a:ext>
              </a:extLst>
            </p:cNvPr>
            <p:cNvSpPr/>
            <p:nvPr/>
          </p:nvSpPr>
          <p:spPr>
            <a:xfrm>
              <a:off x="4608674" y="4491389"/>
              <a:ext cx="3028950" cy="2154436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7ADD497-A19D-4612-BEA2-0A08536668AC}"/>
                </a:ext>
              </a:extLst>
            </p:cNvPr>
            <p:cNvSpPr/>
            <p:nvPr/>
          </p:nvSpPr>
          <p:spPr>
            <a:xfrm>
              <a:off x="4848225" y="1172988"/>
              <a:ext cx="2613536" cy="2605297"/>
            </a:xfrm>
            <a:prstGeom prst="roundRect">
              <a:avLst>
                <a:gd name="adj" fmla="val 50000"/>
              </a:avLst>
            </a:prstGeom>
            <a:solidFill>
              <a:srgbClr val="336699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Strengthen collaboration with all stakeholders </a:t>
              </a:r>
            </a:p>
          </p:txBody>
        </p:sp>
        <p:sp>
          <p:nvSpPr>
            <p:cNvPr id="98" name="TextBox 47">
              <a:extLst>
                <a:ext uri="{FF2B5EF4-FFF2-40B4-BE49-F238E27FC236}">
                  <a16:creationId xmlns:a16="http://schemas.microsoft.com/office/drawing/2014/main" id="{2B00CA3E-327F-492E-8233-637749B20261}"/>
                </a:ext>
              </a:extLst>
            </p:cNvPr>
            <p:cNvSpPr txBox="1"/>
            <p:nvPr/>
          </p:nvSpPr>
          <p:spPr>
            <a:xfrm>
              <a:off x="4768339" y="4396126"/>
              <a:ext cx="2693422" cy="2154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Box 47">
            <a:extLst>
              <a:ext uri="{FF2B5EF4-FFF2-40B4-BE49-F238E27FC236}">
                <a16:creationId xmlns:a16="http://schemas.microsoft.com/office/drawing/2014/main" id="{4BC798C5-57AA-454E-A49B-533532459675}"/>
              </a:ext>
            </a:extLst>
          </p:cNvPr>
          <p:cNvSpPr txBox="1"/>
          <p:nvPr/>
        </p:nvSpPr>
        <p:spPr>
          <a:xfrm>
            <a:off x="8480475" y="5038295"/>
            <a:ext cx="2693422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Stakeholders are Knowledgeable &amp; Engaged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Community Presence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E797F-531D-41A7-B343-2F950F18B147}"/>
              </a:ext>
            </a:extLst>
          </p:cNvPr>
          <p:cNvSpPr txBox="1"/>
          <p:nvPr/>
        </p:nvSpPr>
        <p:spPr>
          <a:xfrm>
            <a:off x="850324" y="3745279"/>
            <a:ext cx="1051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OBJECTIVES</a:t>
            </a:r>
            <a:endParaRPr lang="en-UG" sz="3200" u="sng" dirty="0"/>
          </a:p>
        </p:txBody>
      </p:sp>
      <p:pic>
        <p:nvPicPr>
          <p:cNvPr id="19" name="Picture 2" descr="Blanchard Valley Center – Hancock County Board of Developmental Disabilities">
            <a:extLst>
              <a:ext uri="{FF2B5EF4-FFF2-40B4-BE49-F238E27FC236}">
                <a16:creationId xmlns:a16="http://schemas.microsoft.com/office/drawing/2014/main" id="{B7703142-ABD0-4B27-9334-2B9A92D2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11" y="6465829"/>
            <a:ext cx="2066544" cy="3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2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429229"/>
            <a:ext cx="8991600" cy="4902953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Provider support &amp;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573827"/>
            <a:ext cx="3234354" cy="1212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8" y="1387981"/>
            <a:ext cx="2451904" cy="266845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4CA0F3-1294-4277-AFEC-107310EDF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832404"/>
              </p:ext>
            </p:extLst>
          </p:nvPr>
        </p:nvGraphicFramePr>
        <p:xfrm>
          <a:off x="4805465" y="1687232"/>
          <a:ext cx="5787956" cy="445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040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429229"/>
            <a:ext cx="8991600" cy="4902953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/>
          <a:lstStyle/>
          <a:p>
            <a:r>
              <a:rPr lang="en-US" dirty="0"/>
              <a:t>Provider support &amp;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5573827"/>
            <a:ext cx="3234354" cy="1212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58" y="1387981"/>
            <a:ext cx="2451904" cy="266845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4CA0F3-1294-4277-AFEC-107310EDF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124479"/>
              </p:ext>
            </p:extLst>
          </p:nvPr>
        </p:nvGraphicFramePr>
        <p:xfrm>
          <a:off x="4805465" y="1687232"/>
          <a:ext cx="5787956" cy="445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836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690" y="1342416"/>
            <a:ext cx="10632332" cy="544429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82"/>
            <a:ext cx="10515600" cy="1495794"/>
          </a:xfrm>
        </p:spPr>
        <p:txBody>
          <a:bodyPr/>
          <a:lstStyle/>
          <a:p>
            <a:r>
              <a:rPr lang="en-US" dirty="0"/>
              <a:t>Evaluate current programs for gaps &amp; necessity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6048444"/>
            <a:ext cx="1968706" cy="7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8" y="895761"/>
            <a:ext cx="1537878" cy="167370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F765D2-E066-4B72-8C5F-8F0AC0B7B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94473"/>
              </p:ext>
            </p:extLst>
          </p:nvPr>
        </p:nvGraphicFramePr>
        <p:xfrm>
          <a:off x="2386584" y="1687232"/>
          <a:ext cx="8352751" cy="46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551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690" y="1342416"/>
            <a:ext cx="10632332" cy="544429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82"/>
            <a:ext cx="10515600" cy="1495794"/>
          </a:xfrm>
        </p:spPr>
        <p:txBody>
          <a:bodyPr/>
          <a:lstStyle/>
          <a:p>
            <a:r>
              <a:rPr lang="en-US" dirty="0"/>
              <a:t>Evaluate current programs for gaps &amp; necessity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" y="6058731"/>
            <a:ext cx="1941274" cy="72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8" y="895761"/>
            <a:ext cx="1563084" cy="170113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F765D2-E066-4B72-8C5F-8F0AC0B7B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404342"/>
              </p:ext>
            </p:extLst>
          </p:nvPr>
        </p:nvGraphicFramePr>
        <p:xfrm>
          <a:off x="3062970" y="1687232"/>
          <a:ext cx="7676365" cy="46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11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1687232"/>
            <a:ext cx="5257344" cy="42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690" y="1342416"/>
            <a:ext cx="10632332" cy="544429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82"/>
            <a:ext cx="10515600" cy="1495794"/>
          </a:xfrm>
        </p:spPr>
        <p:txBody>
          <a:bodyPr/>
          <a:lstStyle/>
          <a:p>
            <a:r>
              <a:rPr lang="en-US" dirty="0"/>
              <a:t>Evaluate current programs for gaps &amp; necessity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0E84C2-16A9-453B-B6C3-C854E1C4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1" y="6090049"/>
            <a:ext cx="1780411" cy="667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91723-C20E-42AE-AF4A-9973D767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41" y="770896"/>
            <a:ext cx="1630645" cy="177466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F765D2-E066-4B72-8C5F-8F0AC0B7B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814778"/>
              </p:ext>
            </p:extLst>
          </p:nvPr>
        </p:nvGraphicFramePr>
        <p:xfrm>
          <a:off x="3062970" y="1687232"/>
          <a:ext cx="7676365" cy="46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243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676778_Dashboard, from 24Slides_SL_V1.pptx" id="{295C4539-006B-481B-BB49-AA6696014542}" vid="{08D33979-AB7E-4584-851D-4053B37BB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61A1251-DA89-493A-8204-679220DD13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B0ABC2-BF39-4F70-A7AD-9DFBD1D27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EC375F-F377-4CDC-ADF0-CC8811D177D6}">
  <ds:schemaRefs>
    <ds:schemaRef ds:uri="71af3243-3dd4-4a8d-8c0d-dd76da1f02a5"/>
    <ds:schemaRef ds:uri="http://purl.org/dc/elements/1.1/"/>
    <ds:schemaRef ds:uri="http://purl.org/dc/dcmitype/"/>
    <ds:schemaRef ds:uri="http://schemas.microsoft.com/office/2006/metadata/properties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118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Segoe UI Light</vt:lpstr>
      <vt:lpstr>Wingdings</vt:lpstr>
      <vt:lpstr>Office Theme</vt:lpstr>
      <vt:lpstr>Slide 1</vt:lpstr>
      <vt:lpstr>Blanchard Valley Center provides resources and supports that empower people with DD to live lives with meaning and purpose.</vt:lpstr>
      <vt:lpstr>Every person with DD lives, learns, works, and plays as valued members of our community.</vt:lpstr>
      <vt:lpstr>Goals</vt:lpstr>
      <vt:lpstr>Provider support &amp; Engagement</vt:lpstr>
      <vt:lpstr>Provider support &amp; Engagement</vt:lpstr>
      <vt:lpstr>Evaluate current programs for gaps &amp; necessity </vt:lpstr>
      <vt:lpstr>Evaluate current programs for gaps &amp; necessity </vt:lpstr>
      <vt:lpstr>Evaluate current programs for gaps &amp; necessity </vt:lpstr>
      <vt:lpstr>Evaluate current programs for gaps &amp; necessity </vt:lpstr>
      <vt:lpstr>Expand &amp; develop transition services</vt:lpstr>
      <vt:lpstr>Expand &amp; develop transition services</vt:lpstr>
      <vt:lpstr>Self-Advocacy</vt:lpstr>
      <vt:lpstr>Self-Advocacy</vt:lpstr>
      <vt:lpstr>Increase the number of individuals of working age community employed</vt:lpstr>
      <vt:lpstr>MUI</vt:lpstr>
      <vt:lpstr>Staff retention</vt:lpstr>
      <vt:lpstr>Staff retention</vt:lpstr>
      <vt:lpstr>Technology</vt:lpstr>
      <vt:lpstr>Capital improvements</vt:lpstr>
      <vt:lpstr>Ensure stakeholders are knowledgeable &amp; engaged</vt:lpstr>
      <vt:lpstr>Ensure stakeholders are knowledgeable &amp; engaged</vt:lpstr>
      <vt:lpstr>Increase community presence</vt:lpstr>
      <vt:lpstr>Increase community presence</vt:lpstr>
      <vt:lpstr>Increase community presence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2019-10-23T13:01:50Z</dcterms:created>
  <dcterms:modified xsi:type="dcterms:W3CDTF">2023-03-08T14:26:59Z</dcterms:modified>
</cp:coreProperties>
</file>